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3"/>
  </p:notesMasterIdLst>
  <p:handoutMasterIdLst>
    <p:handoutMasterId r:id="rId84"/>
  </p:handoutMasterIdLst>
  <p:sldIdLst>
    <p:sldId id="256" r:id="rId2"/>
    <p:sldId id="365" r:id="rId3"/>
    <p:sldId id="330" r:id="rId4"/>
    <p:sldId id="413" r:id="rId5"/>
    <p:sldId id="319" r:id="rId6"/>
    <p:sldId id="370" r:id="rId7"/>
    <p:sldId id="421" r:id="rId8"/>
    <p:sldId id="414" r:id="rId9"/>
    <p:sldId id="360" r:id="rId10"/>
    <p:sldId id="415" r:id="rId11"/>
    <p:sldId id="363" r:id="rId12"/>
    <p:sldId id="364" r:id="rId13"/>
    <p:sldId id="420" r:id="rId14"/>
    <p:sldId id="416" r:id="rId15"/>
    <p:sldId id="484" r:id="rId16"/>
    <p:sldId id="417" r:id="rId17"/>
    <p:sldId id="418" r:id="rId18"/>
    <p:sldId id="482" r:id="rId19"/>
    <p:sldId id="483" r:id="rId20"/>
    <p:sldId id="419" r:id="rId21"/>
    <p:sldId id="422" r:id="rId22"/>
    <p:sldId id="423" r:id="rId23"/>
    <p:sldId id="424" r:id="rId24"/>
    <p:sldId id="392" r:id="rId25"/>
    <p:sldId id="393" r:id="rId26"/>
    <p:sldId id="425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11" r:id="rId37"/>
    <p:sldId id="457" r:id="rId38"/>
    <p:sldId id="403" r:id="rId39"/>
    <p:sldId id="447" r:id="rId40"/>
    <p:sldId id="404" r:id="rId41"/>
    <p:sldId id="448" r:id="rId42"/>
    <p:sldId id="405" r:id="rId43"/>
    <p:sldId id="449" r:id="rId44"/>
    <p:sldId id="406" r:id="rId45"/>
    <p:sldId id="450" r:id="rId46"/>
    <p:sldId id="408" r:id="rId47"/>
    <p:sldId id="488" r:id="rId48"/>
    <p:sldId id="451" r:id="rId49"/>
    <p:sldId id="458" r:id="rId50"/>
    <p:sldId id="459" r:id="rId51"/>
    <p:sldId id="460" r:id="rId52"/>
    <p:sldId id="452" r:id="rId53"/>
    <p:sldId id="461" r:id="rId54"/>
    <p:sldId id="454" r:id="rId55"/>
    <p:sldId id="455" r:id="rId56"/>
    <p:sldId id="456" r:id="rId57"/>
    <p:sldId id="432" r:id="rId58"/>
    <p:sldId id="462" r:id="rId59"/>
    <p:sldId id="485" r:id="rId60"/>
    <p:sldId id="486" r:id="rId61"/>
    <p:sldId id="487" r:id="rId62"/>
    <p:sldId id="489" r:id="rId63"/>
    <p:sldId id="463" r:id="rId64"/>
    <p:sldId id="464" r:id="rId65"/>
    <p:sldId id="465" r:id="rId66"/>
    <p:sldId id="466" r:id="rId67"/>
    <p:sldId id="467" r:id="rId68"/>
    <p:sldId id="468" r:id="rId69"/>
    <p:sldId id="469" r:id="rId70"/>
    <p:sldId id="470" r:id="rId71"/>
    <p:sldId id="471" r:id="rId72"/>
    <p:sldId id="472" r:id="rId73"/>
    <p:sldId id="473" r:id="rId74"/>
    <p:sldId id="474" r:id="rId75"/>
    <p:sldId id="475" r:id="rId76"/>
    <p:sldId id="476" r:id="rId77"/>
    <p:sldId id="477" r:id="rId78"/>
    <p:sldId id="478" r:id="rId79"/>
    <p:sldId id="479" r:id="rId80"/>
    <p:sldId id="480" r:id="rId81"/>
    <p:sldId id="481" r:id="rId8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4F543A-9EC2-9943-AE65-82C1D9FD3B5E}">
          <p14:sldIdLst>
            <p14:sldId id="256"/>
            <p14:sldId id="365"/>
            <p14:sldId id="330"/>
          </p14:sldIdLst>
        </p14:section>
        <p14:section name="Welcome" id="{7A21C9AE-DC06-5347-8D6B-D6D4EDD4673A}">
          <p14:sldIdLst>
            <p14:sldId id="413"/>
            <p14:sldId id="319"/>
            <p14:sldId id="370"/>
            <p14:sldId id="421"/>
            <p14:sldId id="414"/>
            <p14:sldId id="360"/>
            <p14:sldId id="415"/>
            <p14:sldId id="363"/>
            <p14:sldId id="364"/>
            <p14:sldId id="420"/>
            <p14:sldId id="416"/>
            <p14:sldId id="484"/>
            <p14:sldId id="417"/>
            <p14:sldId id="418"/>
            <p14:sldId id="482"/>
            <p14:sldId id="483"/>
            <p14:sldId id="419"/>
            <p14:sldId id="422"/>
            <p14:sldId id="423"/>
          </p14:sldIdLst>
        </p14:section>
        <p14:section name="Karel" id="{638DC52D-A179-084E-8950-AA9C090DF173}">
          <p14:sldIdLst>
            <p14:sldId id="424"/>
            <p14:sldId id="392"/>
            <p14:sldId id="393"/>
            <p14:sldId id="42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11"/>
            <p14:sldId id="457"/>
            <p14:sldId id="403"/>
            <p14:sldId id="447"/>
            <p14:sldId id="404"/>
            <p14:sldId id="448"/>
            <p14:sldId id="405"/>
            <p14:sldId id="449"/>
            <p14:sldId id="406"/>
            <p14:sldId id="450"/>
            <p14:sldId id="408"/>
            <p14:sldId id="488"/>
            <p14:sldId id="451"/>
            <p14:sldId id="458"/>
            <p14:sldId id="459"/>
            <p14:sldId id="460"/>
            <p14:sldId id="452"/>
          </p14:sldIdLst>
        </p14:section>
        <p14:section name="For Loops" id="{C2A19DDE-A989-B94C-8127-38B5BAB73C81}">
          <p14:sldIdLst>
            <p14:sldId id="461"/>
            <p14:sldId id="454"/>
            <p14:sldId id="455"/>
            <p14:sldId id="456"/>
            <p14:sldId id="432"/>
            <p14:sldId id="462"/>
          </p14:sldIdLst>
        </p14:section>
        <p14:section name="Wrap" id="{D5EC0CDC-1A86-154A-AC6F-1DB63FD32A1B}">
          <p14:sldIdLst>
            <p14:sldId id="485"/>
            <p14:sldId id="486"/>
            <p14:sldId id="487"/>
          </p14:sldIdLst>
        </p14:section>
        <p14:section name="Beeper Square" id="{6D05E76A-1387-7F44-9D43-B30730C07C01}">
          <p14:sldIdLst>
            <p14:sldId id="489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Troccoli" initials="NT" lastIdx="1" clrIdx="0">
    <p:extLst>
      <p:ext uri="{19B8F6BF-5375-455C-9EA6-DF929625EA0E}">
        <p15:presenceInfo xmlns:p15="http://schemas.microsoft.com/office/powerpoint/2012/main" userId="64397634599ac7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 autoAdjust="0"/>
    <p:restoredTop sz="92541" autoAdjust="0"/>
  </p:normalViewPr>
  <p:slideViewPr>
    <p:cSldViewPr>
      <p:cViewPr varScale="1">
        <p:scale>
          <a:sx n="83" d="100"/>
          <a:sy n="83" d="100"/>
        </p:scale>
        <p:origin x="224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742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27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17642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70892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4776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772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78677-584D-C34A-8508-1A7C1C19DD8C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821250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1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67959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211FD-E80B-2747-B082-217F27BD7946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823298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3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62918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3C541-F2D3-7A4D-90C6-9C933D470F03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82534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5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647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B23E-4C3F-6C40-BD52-FB7E291D1450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82739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73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28120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1F53CC-D27B-834D-BE78-ED17B64470EC}" type="slidenum">
              <a:rPr lang="en-US" altLang="x-none"/>
              <a:pPr/>
              <a:t>35</a:t>
            </a:fld>
            <a:endParaRPr lang="en-US" altLang="x-none"/>
          </a:p>
        </p:txBody>
      </p:sp>
      <p:sp>
        <p:nvSpPr>
          <p:cNvPr id="82944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94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72123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deceived!  Build complex  things from simple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8398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0198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9849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05797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4828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520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introduce my right-hand 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1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section, tea time and </a:t>
            </a:r>
            <a:r>
              <a:rPr lang="en-US" dirty="0" err="1"/>
              <a:t>quickstart</a:t>
            </a:r>
            <a:r>
              <a:rPr lang="en-US" dirty="0"/>
              <a:t>, answering questions,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032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advantage of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78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material as Stanford’s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8218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</a:t>
            </a:r>
            <a:r>
              <a:rPr lang="mr-IN" dirty="0"/>
              <a:t>–</a:t>
            </a:r>
            <a:r>
              <a:rPr lang="en-US" dirty="0"/>
              <a:t> from Karel </a:t>
            </a:r>
            <a:r>
              <a:rPr lang="en-US" dirty="0" err="1"/>
              <a:t>Chopek</a:t>
            </a:r>
            <a:r>
              <a:rPr lang="en-US" dirty="0"/>
              <a:t>,</a:t>
            </a:r>
            <a:r>
              <a:rPr lang="en-US" baseline="0" dirty="0"/>
              <a:t> who invented the word “robot”</a:t>
            </a:r>
          </a:p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30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614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969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44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2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80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0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61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csbridg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Bridge, Lecture 1</a:t>
            </a:r>
            <a:br>
              <a:rPr lang="en-US" altLang="x-none" dirty="0"/>
            </a:br>
            <a:r>
              <a:rPr lang="en-US" altLang="x-none" sz="3400" dirty="0"/>
              <a:t>Welcome to CS Bridge!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E7502-392D-0A4B-85F2-7B8ECF69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70" y="3429000"/>
            <a:ext cx="3586859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A836-5D9E-FF44-AD9A-87B6CBF9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to meet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6959A-9B4F-2F45-BFA1-A3C3DB326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743200"/>
            <a:ext cx="7264400" cy="2108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F7B26-4B4E-A446-A8E5-DE1F4412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128" y="2819400"/>
            <a:ext cx="1727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13FFF-B138-3D4D-B27D-4C36C0C58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6"/>
          <a:stretch/>
        </p:blipFill>
        <p:spPr>
          <a:xfrm>
            <a:off x="1552575" y="1447800"/>
            <a:ext cx="90868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BC4DF-84E6-3C4D-A2BB-6689469C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1371600"/>
            <a:ext cx="9163050" cy="51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7F27-7879-5B45-9821-1EC82E52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Leader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BB25-D4E7-434F-BA09-7BB33181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Section Leaders will…</a:t>
            </a:r>
          </a:p>
          <a:p>
            <a:r>
              <a:rPr lang="en-US" dirty="0"/>
              <a:t>Lead your daily section and </a:t>
            </a:r>
            <a:r>
              <a:rPr lang="en-US" dirty="0" err="1"/>
              <a:t>quickstart</a:t>
            </a:r>
            <a:r>
              <a:rPr lang="en-US" dirty="0"/>
              <a:t> times</a:t>
            </a:r>
          </a:p>
          <a:p>
            <a:r>
              <a:rPr lang="en-US" dirty="0"/>
              <a:t>Help you when you have questions in Office Hours and on Ed</a:t>
            </a:r>
          </a:p>
          <a:p>
            <a:r>
              <a:rPr lang="en-US" dirty="0"/>
              <a:t>And much more…</a:t>
            </a:r>
          </a:p>
        </p:txBody>
      </p:sp>
    </p:spTree>
    <p:extLst>
      <p:ext uri="{BB962C8B-B14F-4D97-AF65-F5344CB8AC3E}">
        <p14:creationId xmlns:p14="http://schemas.microsoft.com/office/powerpoint/2010/main" val="163825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800E-2237-3A4F-897A-B179D88A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D5574-8ADB-0A44-9A4A-4A4A10C3FF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295400"/>
            <a:ext cx="9144000" cy="5304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014E7-A71B-8C4C-935E-53719222A1BA}"/>
              </a:ext>
            </a:extLst>
          </p:cNvPr>
          <p:cNvSpPr txBox="1"/>
          <p:nvPr/>
        </p:nvSpPr>
        <p:spPr>
          <a:xfrm>
            <a:off x="3733800" y="3200400"/>
            <a:ext cx="990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ADC36-3F58-7E45-AD32-A37EB6F97AC2}"/>
              </a:ext>
            </a:extLst>
          </p:cNvPr>
          <p:cNvSpPr txBox="1"/>
          <p:nvPr/>
        </p:nvSpPr>
        <p:spPr>
          <a:xfrm>
            <a:off x="2286000" y="3886200"/>
            <a:ext cx="990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A8C15-B5D6-1842-8AEC-2C1240275EF1}"/>
              </a:ext>
            </a:extLst>
          </p:cNvPr>
          <p:cNvSpPr txBox="1"/>
          <p:nvPr/>
        </p:nvSpPr>
        <p:spPr>
          <a:xfrm>
            <a:off x="5257800" y="25908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FA1D3-4D2B-BE49-B704-A10F57E8B606}"/>
              </a:ext>
            </a:extLst>
          </p:cNvPr>
          <p:cNvSpPr txBox="1"/>
          <p:nvPr/>
        </p:nvSpPr>
        <p:spPr>
          <a:xfrm>
            <a:off x="7010400" y="1981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Breakout</a:t>
            </a:r>
          </a:p>
        </p:txBody>
      </p:sp>
    </p:spTree>
    <p:extLst>
      <p:ext uri="{BB962C8B-B14F-4D97-AF65-F5344CB8AC3E}">
        <p14:creationId xmlns:p14="http://schemas.microsoft.com/office/powerpoint/2010/main" val="409144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D5AC-BFD8-3740-B8ED-5FE14B47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D5CA6-47AA-6C4E-83F4-D3F4F486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133600"/>
            <a:ext cx="8712200" cy="3505200"/>
          </a:xfrm>
        </p:spPr>
      </p:pic>
    </p:spTree>
    <p:extLst>
      <p:ext uri="{BB962C8B-B14F-4D97-AF65-F5344CB8AC3E}">
        <p14:creationId xmlns:p14="http://schemas.microsoft.com/office/powerpoint/2010/main" val="78123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D539-7A0E-D645-BF57-38E11C91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45D5-7C47-6148-ABA6-F7B44A01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  We assume you have never programmed before.</a:t>
            </a:r>
          </a:p>
        </p:txBody>
      </p:sp>
    </p:spTree>
    <p:extLst>
      <p:ext uri="{BB962C8B-B14F-4D97-AF65-F5344CB8AC3E}">
        <p14:creationId xmlns:p14="http://schemas.microsoft.com/office/powerpoint/2010/main" val="103881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3E58-7AE7-444C-A352-44D61E3E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A63F-F2F7-8F41-B072-7C0FD614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629400" cy="5181600"/>
          </a:xfrm>
        </p:spPr>
        <p:txBody>
          <a:bodyPr/>
          <a:lstStyle/>
          <a:p>
            <a:r>
              <a:rPr lang="en-US" dirty="0"/>
              <a:t>CS Bridge covers software engineering principles – much more than just programming</a:t>
            </a:r>
          </a:p>
          <a:p>
            <a:r>
              <a:rPr lang="en-US" dirty="0"/>
              <a:t>Writing a program is like writing an essay</a:t>
            </a:r>
          </a:p>
          <a:p>
            <a:pPr lvl="1"/>
            <a:r>
              <a:rPr lang="en-US" dirty="0"/>
              <a:t>Need a language (Python)</a:t>
            </a:r>
          </a:p>
          <a:p>
            <a:pPr lvl="1"/>
            <a:r>
              <a:rPr lang="en-US" dirty="0"/>
              <a:t>But just knowing the language doesn’t make you a good essay writer</a:t>
            </a:r>
          </a:p>
          <a:p>
            <a:r>
              <a:rPr lang="en-US" dirty="0"/>
              <a:t>Programming is a tool you can use to do amazing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A72A-D8E5-6448-BA42-34FD9664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57" y="1442228"/>
            <a:ext cx="4887943" cy="48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4" name="Picture 9" descr="C:\Users\Chris\University\Teaching\cs221\WWW\slides\img\awesomeSandCastle.jpg">
            <a:extLst>
              <a:ext uri="{FF2B5EF4-FFF2-40B4-BE49-F238E27FC236}">
                <a16:creationId xmlns:a16="http://schemas.microsoft.com/office/drawing/2014/main" id="{AAC85B52-6650-4C4F-8ACE-9ACC83C3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3603" y="1447800"/>
            <a:ext cx="7564794" cy="49927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4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883" y="82290"/>
            <a:ext cx="4818812" cy="677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4" y="4366159"/>
            <a:ext cx="3655595" cy="2230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3" y="848289"/>
            <a:ext cx="3886774" cy="291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532" y="1797884"/>
            <a:ext cx="3942467" cy="295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869" y="2388592"/>
            <a:ext cx="2996308" cy="44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29D-857A-464D-A73C-913321B4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Strive For Everyone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F266-3A1C-F441-938B-B5921070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5943600" cy="5181600"/>
          </a:xfrm>
        </p:spPr>
        <p:txBody>
          <a:bodyPr/>
          <a:lstStyle/>
          <a:p>
            <a:r>
              <a:rPr lang="en-US" dirty="0"/>
              <a:t>We want all of you to be successful!</a:t>
            </a:r>
          </a:p>
          <a:p>
            <a:r>
              <a:rPr lang="en-US" dirty="0"/>
              <a:t>You are not competing against anyone but yourself.</a:t>
            </a:r>
          </a:p>
          <a:p>
            <a:r>
              <a:rPr lang="en-US" dirty="0"/>
              <a:t>Learning programming is hard!  We are here to help you.  Please post on Ed or talk to your Section Leader if you are having trouble.</a:t>
            </a:r>
          </a:p>
          <a:p>
            <a:r>
              <a:rPr lang="en-US" b="1" dirty="0"/>
              <a:t>Your most important task</a:t>
            </a:r>
            <a:r>
              <a:rPr lang="en-US" dirty="0"/>
              <a:t>: show up!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F964C-1DB4-E548-B4DF-73923175C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2" r="14238"/>
          <a:stretch/>
        </p:blipFill>
        <p:spPr>
          <a:xfrm>
            <a:off x="6248400" y="1498319"/>
            <a:ext cx="5638800" cy="47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F1F1-5E2B-9A4B-99D2-8867263A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Structure – 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8AC-36C4-2747-9FB3-A66BF50B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</a:t>
            </a:r>
            <a:r>
              <a:rPr lang="en-US" dirty="0"/>
              <a:t> – Where we introduce new concepts!</a:t>
            </a:r>
          </a:p>
          <a:p>
            <a:r>
              <a:rPr lang="en-US" b="1" dirty="0" err="1"/>
              <a:t>Quickstart</a:t>
            </a:r>
            <a:r>
              <a:rPr lang="en-US" b="1" dirty="0"/>
              <a:t> / Tea Time</a:t>
            </a:r>
            <a:r>
              <a:rPr lang="en-US" dirty="0"/>
              <a:t> – Right after each lecture with your section group.  Time for you to play around with the material on your own computers and mingle with other students.</a:t>
            </a:r>
          </a:p>
          <a:p>
            <a:r>
              <a:rPr lang="en-US" b="1" dirty="0"/>
              <a:t>Section </a:t>
            </a:r>
            <a:r>
              <a:rPr lang="en-US" dirty="0"/>
              <a:t>– Right after evening </a:t>
            </a:r>
            <a:r>
              <a:rPr lang="en-US" dirty="0" err="1"/>
              <a:t>quickstart</a:t>
            </a:r>
            <a:r>
              <a:rPr lang="en-US" dirty="0"/>
              <a:t>, with your section group.  You will work as a group with your Section Leader to solve practice problems.</a:t>
            </a:r>
          </a:p>
          <a:p>
            <a:r>
              <a:rPr lang="en-US" b="1" dirty="0"/>
              <a:t>Office Hours / Work</a:t>
            </a:r>
            <a:r>
              <a:rPr lang="en-US" dirty="0"/>
              <a:t> – Right after the morning </a:t>
            </a:r>
            <a:r>
              <a:rPr lang="en-US" dirty="0" err="1"/>
              <a:t>quickstart</a:t>
            </a:r>
            <a:r>
              <a:rPr lang="en-US" dirty="0"/>
              <a:t> and the evening section.  Your own time to work on the projects and sign up for office hours with the Section Leaders if you need help. 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At the end of the morning and evening segments, submit your work!</a:t>
            </a:r>
          </a:p>
        </p:txBody>
      </p:sp>
    </p:spTree>
    <p:extLst>
      <p:ext uri="{BB962C8B-B14F-4D97-AF65-F5344CB8AC3E}">
        <p14:creationId xmlns:p14="http://schemas.microsoft.com/office/powerpoint/2010/main" val="9185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561A-E1A2-1849-8B8C-9340C4AB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Website Tells You Where To Go!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A0D1F-5985-B146-9A86-33EE1C07D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43" y="1295400"/>
            <a:ext cx="10689314" cy="5181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2B36A9-A4D0-C04C-A6C5-E6B2E39D0505}"/>
              </a:ext>
            </a:extLst>
          </p:cNvPr>
          <p:cNvSpPr/>
          <p:nvPr/>
        </p:nvSpPr>
        <p:spPr>
          <a:xfrm>
            <a:off x="713243" y="4159624"/>
            <a:ext cx="10689314" cy="2438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b="1" dirty="0"/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77BA6-E007-0E41-9775-9330641D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0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E351-BA60-DA4D-B03B-227218CD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178485" cy="11430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Hello!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83AA14E-62F9-E546-8D34-AE935AB1252E}"/>
              </a:ext>
            </a:extLst>
          </p:cNvPr>
          <p:cNvSpPr/>
          <p:nvPr/>
        </p:nvSpPr>
        <p:spPr bwMode="auto">
          <a:xfrm>
            <a:off x="7315200" y="2857499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Merhaba</a:t>
            </a:r>
            <a:r>
              <a:rPr lang="en-US" sz="3000" dirty="0"/>
              <a:t>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8E2F4E24-4FC5-A240-A2B4-D4100CC12843}"/>
              </a:ext>
            </a:extLst>
          </p:cNvPr>
          <p:cNvSpPr/>
          <p:nvPr/>
        </p:nvSpPr>
        <p:spPr bwMode="auto">
          <a:xfrm>
            <a:off x="7171765" y="4109354"/>
            <a:ext cx="2438400" cy="1143001"/>
          </a:xfrm>
          <a:prstGeom prst="wedgeEllipseCallout">
            <a:avLst>
              <a:gd name="adj1" fmla="val -75169"/>
              <a:gd name="adj2" fmla="val -53291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Ahoj</a:t>
            </a:r>
            <a:r>
              <a:rPr lang="en-US" sz="3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9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209800" cy="1981200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47A23-BC49-9440-982C-8BEFFA12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596" y="1707955"/>
            <a:ext cx="1262208" cy="14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7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318E9D3-1305-4243-9C5A-B6D6F0D31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1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141151-151A-6E4B-A86C-3D5A34110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  <p:sp>
        <p:nvSpPr>
          <p:cNvPr id="33" name="Oval Callout 32"/>
          <p:cNvSpPr/>
          <p:nvPr/>
        </p:nvSpPr>
        <p:spPr bwMode="auto">
          <a:xfrm>
            <a:off x="4539456" y="3775839"/>
            <a:ext cx="1905000" cy="5033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1976864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3A91-FFB7-0044-BFC3-05BCA65D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on 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CCE2-1A0B-C042-8797-46952064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encouraged to share video!</a:t>
            </a:r>
          </a:p>
          <a:p>
            <a:r>
              <a:rPr lang="en-US" dirty="0"/>
              <a:t>Post questions/comments/</a:t>
            </a:r>
            <a:r>
              <a:rPr lang="en-US" dirty="0" err="1"/>
              <a:t>followups</a:t>
            </a:r>
            <a:r>
              <a:rPr lang="en-US" dirty="0"/>
              <a:t> in the Zoom chat.  We’ll take periodic “question breaks” to address them, and have teachers monitoring the chat during the lecture.  Everyone is muted by default.</a:t>
            </a:r>
          </a:p>
        </p:txBody>
      </p:sp>
    </p:spTree>
    <p:extLst>
      <p:ext uri="{BB962C8B-B14F-4D97-AF65-F5344CB8AC3E}">
        <p14:creationId xmlns:p14="http://schemas.microsoft.com/office/powerpoint/2010/main" val="29210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D47D71-D9FC-DE4F-B256-821F4A079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3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Streets (rows)</a:t>
            </a:r>
          </a:p>
        </p:txBody>
      </p:sp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9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0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0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1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2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3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4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7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8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0249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0251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52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3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4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5" name="Text Box 31"/>
          <p:cNvSpPr txBox="1">
            <a:spLocks noChangeArrowheads="1"/>
          </p:cNvSpPr>
          <p:nvPr/>
        </p:nvSpPr>
        <p:spPr bwMode="auto">
          <a:xfrm>
            <a:off x="7951788" y="4283078"/>
            <a:ext cx="24892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row is called a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street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0256" name="AutoShape 32"/>
          <p:cNvCxnSpPr>
            <a:cxnSpLocks noChangeShapeType="1"/>
            <a:stCxn id="820255" idx="0"/>
            <a:endCxn id="820251" idx="3"/>
          </p:cNvCxnSpPr>
          <p:nvPr/>
        </p:nvCxnSpPr>
        <p:spPr bwMode="auto">
          <a:xfrm rot="5400000" flipH="1">
            <a:off x="7685884" y="2772569"/>
            <a:ext cx="1171575" cy="18494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0257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61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D8970AC-C8EC-7643-8F4E-42B479E3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Avenues (columns)</a:t>
            </a:r>
          </a:p>
        </p:txBody>
      </p:sp>
      <p:sp>
        <p:nvSpPr>
          <p:cNvPr id="822275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6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7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8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9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0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1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2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3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4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5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6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7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8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9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90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1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2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3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4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5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6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97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299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0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1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2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3" name="Text Box 31"/>
          <p:cNvSpPr txBox="1">
            <a:spLocks noChangeArrowheads="1"/>
          </p:cNvSpPr>
          <p:nvPr/>
        </p:nvSpPr>
        <p:spPr bwMode="auto">
          <a:xfrm>
            <a:off x="7745416" y="5486403"/>
            <a:ext cx="26955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column is called an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avenue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2304" name="AutoShape 32"/>
          <p:cNvCxnSpPr>
            <a:cxnSpLocks noChangeShapeType="1"/>
            <a:stCxn id="822303" idx="1"/>
            <a:endCxn id="822295" idx="2"/>
          </p:cNvCxnSpPr>
          <p:nvPr/>
        </p:nvCxnSpPr>
        <p:spPr bwMode="auto">
          <a:xfrm rot="10800000">
            <a:off x="5256213" y="5184778"/>
            <a:ext cx="2489200" cy="638175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2305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9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CA67CF-E734-DB43-8096-902457679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09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Corners (locations)</a:t>
            </a:r>
          </a:p>
        </p:txBody>
      </p:sp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4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6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7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8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9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0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1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2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3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4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5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6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7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8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39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0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1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4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3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4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4345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4347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48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49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0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1" name="Text Box 31"/>
          <p:cNvSpPr txBox="1">
            <a:spLocks noChangeArrowheads="1"/>
          </p:cNvSpPr>
          <p:nvPr/>
        </p:nvSpPr>
        <p:spPr bwMode="auto">
          <a:xfrm>
            <a:off x="7537453" y="4143378"/>
            <a:ext cx="26955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FF0000"/>
                </a:solidFill>
                <a:latin typeface="Purisa" charset="0"/>
              </a:rPr>
              <a:t>The intersection of a street and an avenue is a </a:t>
            </a: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corner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sp>
        <p:nvSpPr>
          <p:cNvPr id="824357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4352" name="AutoShape 32"/>
          <p:cNvCxnSpPr>
            <a:cxnSpLocks noChangeShapeType="1"/>
            <a:stCxn id="824351" idx="0"/>
            <a:endCxn id="824330" idx="3"/>
          </p:cNvCxnSpPr>
          <p:nvPr/>
        </p:nvCxnSpPr>
        <p:spPr bwMode="auto">
          <a:xfrm rot="5400000" flipH="1">
            <a:off x="6761959" y="2020094"/>
            <a:ext cx="1031875" cy="32146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4353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67282-6BB1-9248-B463-DB77F1384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0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Walls</a:t>
            </a:r>
          </a:p>
        </p:txBody>
      </p:sp>
      <p:sp>
        <p:nvSpPr>
          <p:cNvPr id="826371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3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4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9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0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1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2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6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87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88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89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90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91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6395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6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7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8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9" name="Text Box 31"/>
          <p:cNvSpPr txBox="1">
            <a:spLocks noChangeArrowheads="1"/>
          </p:cNvSpPr>
          <p:nvPr/>
        </p:nvSpPr>
        <p:spPr bwMode="auto">
          <a:xfrm>
            <a:off x="8159753" y="4748216"/>
            <a:ext cx="2073275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FF0000"/>
                </a:solidFill>
                <a:latin typeface="Purisa" charset="0"/>
              </a:rPr>
              <a:t>Karel cannot move through walls.</a:t>
            </a:r>
          </a:p>
        </p:txBody>
      </p:sp>
      <p:cxnSp>
        <p:nvCxnSpPr>
          <p:cNvPr id="826400" name="AutoShape 32"/>
          <p:cNvCxnSpPr>
            <a:cxnSpLocks noChangeShapeType="1"/>
            <a:stCxn id="826399" idx="0"/>
          </p:cNvCxnSpPr>
          <p:nvPr/>
        </p:nvCxnSpPr>
        <p:spPr bwMode="auto">
          <a:xfrm rot="5400000" flipH="1">
            <a:off x="7824790" y="3376613"/>
            <a:ext cx="938213" cy="18049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6401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F3182E-CF11-DC4C-A761-40AF2F4CA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2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Beepers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4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844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7" name="Text Box 31"/>
          <p:cNvSpPr txBox="1">
            <a:spLocks noChangeArrowheads="1"/>
          </p:cNvSpPr>
          <p:nvPr/>
        </p:nvSpPr>
        <p:spPr bwMode="auto">
          <a:xfrm>
            <a:off x="7951791" y="3733803"/>
            <a:ext cx="228123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Beepers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 mark locations in Karel's world. Karel can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pick them up and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put them down.</a:t>
            </a:r>
          </a:p>
        </p:txBody>
      </p:sp>
      <p:cxnSp>
        <p:nvCxnSpPr>
          <p:cNvPr id="828448" name="AutoShape 32"/>
          <p:cNvCxnSpPr>
            <a:cxnSpLocks noChangeShapeType="1"/>
            <a:stCxn id="828447" idx="0"/>
            <a:endCxn id="828452" idx="3"/>
          </p:cNvCxnSpPr>
          <p:nvPr/>
        </p:nvCxnSpPr>
        <p:spPr bwMode="auto">
          <a:xfrm rot="5400000" flipH="1">
            <a:off x="7800978" y="2441576"/>
            <a:ext cx="700087" cy="188436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8449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2" name="AutoShape 36"/>
          <p:cNvSpPr>
            <a:spLocks noChangeArrowheads="1"/>
          </p:cNvSpPr>
          <p:nvPr/>
        </p:nvSpPr>
        <p:spPr bwMode="auto">
          <a:xfrm>
            <a:off x="6629400" y="2743203"/>
            <a:ext cx="579438" cy="581025"/>
          </a:xfrm>
          <a:prstGeom prst="diamond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0B84E0-0A66-C04B-8517-49840312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5175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314BF6B-71F2-8C47-AA0B-61A8E3C59BDB}"/>
              </a:ext>
            </a:extLst>
          </p:cNvPr>
          <p:cNvSpPr/>
          <p:nvPr/>
        </p:nvSpPr>
        <p:spPr bwMode="auto">
          <a:xfrm>
            <a:off x="8143322" y="1857369"/>
            <a:ext cx="776168" cy="3543466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4D094-973D-5241-8723-B77EC2AAFB27}"/>
              </a:ext>
            </a:extLst>
          </p:cNvPr>
          <p:cNvSpPr txBox="1"/>
          <p:nvPr/>
        </p:nvSpPr>
        <p:spPr>
          <a:xfrm>
            <a:off x="8842300" y="3377732"/>
            <a:ext cx="1714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“functions”</a:t>
            </a:r>
          </a:p>
        </p:txBody>
      </p:sp>
    </p:spTree>
    <p:extLst>
      <p:ext uri="{BB962C8B-B14F-4D97-AF65-F5344CB8AC3E}">
        <p14:creationId xmlns:p14="http://schemas.microsoft.com/office/powerpoint/2010/main" val="689664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EDC393-1420-3B49-AC02-44C46D07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D07A43-61A3-9F45-9106-E26A618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1207696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484DBF9-21DC-F44E-87C7-A66D15AB4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1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615C713-48CC-B040-A497-B1503C64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6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405250-C131-E84A-A7B5-9F692E5CE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389C4E2-BD64-E44C-AE1A-317D4F600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4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269C88-7E60-DB40-B48F-AA8ED80D3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0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8228D-59CE-0447-904E-88B2F968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34" y="1524000"/>
            <a:ext cx="6627532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247626" y="1105525"/>
            <a:ext cx="169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2110908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2234" y="1524000"/>
            <a:ext cx="6627531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407701" y="1113020"/>
            <a:ext cx="137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245584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800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6221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DC4F41-0D62-B448-9333-73705520E21B}"/>
              </a:ext>
            </a:extLst>
          </p:cNvPr>
          <p:cNvSpPr>
            <a:spLocks/>
          </p:cNvSpPr>
          <p:nvPr/>
        </p:nvSpPr>
        <p:spPr bwMode="auto">
          <a:xfrm>
            <a:off x="4259277" y="1611100"/>
            <a:ext cx="219558" cy="2527922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39E4F8A-8872-B64F-A1CD-DFCD21EF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591" y="2484899"/>
            <a:ext cx="3504695" cy="132076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function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79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9837B33-0C15-9E42-B366-3CFF8DCD2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82" y="2804464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function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b="1" dirty="0">
                <a:latin typeface="Ubuntu Mono" charset="0"/>
              </a:rPr>
              <a:t>main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044A719-9A2F-F74C-A831-F631660DCF81}"/>
              </a:ext>
            </a:extLst>
          </p:cNvPr>
          <p:cNvSpPr/>
          <p:nvPr/>
        </p:nvSpPr>
        <p:spPr>
          <a:xfrm>
            <a:off x="2438401" y="1637194"/>
            <a:ext cx="3427562" cy="1088754"/>
          </a:xfrm>
          <a:custGeom>
            <a:avLst/>
            <a:gdLst>
              <a:gd name="connsiteX0" fmla="*/ 3226279 w 3226279"/>
              <a:gd name="connsiteY0" fmla="*/ 949455 h 949455"/>
              <a:gd name="connsiteX1" fmla="*/ 3140015 w 3226279"/>
              <a:gd name="connsiteY1" fmla="*/ 914950 h 949455"/>
              <a:gd name="connsiteX2" fmla="*/ 3071004 w 3226279"/>
              <a:gd name="connsiteY2" fmla="*/ 811433 h 949455"/>
              <a:gd name="connsiteX3" fmla="*/ 3001992 w 3226279"/>
              <a:gd name="connsiteY3" fmla="*/ 707916 h 949455"/>
              <a:gd name="connsiteX4" fmla="*/ 2915728 w 3226279"/>
              <a:gd name="connsiteY4" fmla="*/ 587146 h 949455"/>
              <a:gd name="connsiteX5" fmla="*/ 2812211 w 3226279"/>
              <a:gd name="connsiteY5" fmla="*/ 483629 h 949455"/>
              <a:gd name="connsiteX6" fmla="*/ 2760453 w 3226279"/>
              <a:gd name="connsiteY6" fmla="*/ 449123 h 949455"/>
              <a:gd name="connsiteX7" fmla="*/ 2691442 w 3226279"/>
              <a:gd name="connsiteY7" fmla="*/ 397365 h 949455"/>
              <a:gd name="connsiteX8" fmla="*/ 2518913 w 3226279"/>
              <a:gd name="connsiteY8" fmla="*/ 345606 h 949455"/>
              <a:gd name="connsiteX9" fmla="*/ 2346385 w 3226279"/>
              <a:gd name="connsiteY9" fmla="*/ 293848 h 949455"/>
              <a:gd name="connsiteX10" fmla="*/ 2225615 w 3226279"/>
              <a:gd name="connsiteY10" fmla="*/ 276595 h 949455"/>
              <a:gd name="connsiteX11" fmla="*/ 2035834 w 3226279"/>
              <a:gd name="connsiteY11" fmla="*/ 207583 h 949455"/>
              <a:gd name="connsiteX12" fmla="*/ 1984075 w 3226279"/>
              <a:gd name="connsiteY12" fmla="*/ 190331 h 949455"/>
              <a:gd name="connsiteX13" fmla="*/ 1932317 w 3226279"/>
              <a:gd name="connsiteY13" fmla="*/ 173078 h 949455"/>
              <a:gd name="connsiteX14" fmla="*/ 1725283 w 3226279"/>
              <a:gd name="connsiteY14" fmla="*/ 138572 h 949455"/>
              <a:gd name="connsiteX15" fmla="*/ 1639019 w 3226279"/>
              <a:gd name="connsiteY15" fmla="*/ 121319 h 949455"/>
              <a:gd name="connsiteX16" fmla="*/ 1431985 w 3226279"/>
              <a:gd name="connsiteY16" fmla="*/ 86814 h 949455"/>
              <a:gd name="connsiteX17" fmla="*/ 1362974 w 3226279"/>
              <a:gd name="connsiteY17" fmla="*/ 69561 h 949455"/>
              <a:gd name="connsiteX18" fmla="*/ 138023 w 3226279"/>
              <a:gd name="connsiteY18" fmla="*/ 35055 h 949455"/>
              <a:gd name="connsiteX19" fmla="*/ 207034 w 3226279"/>
              <a:gd name="connsiteY19" fmla="*/ 17802 h 949455"/>
              <a:gd name="connsiteX20" fmla="*/ 155275 w 3226279"/>
              <a:gd name="connsiteY20" fmla="*/ 550 h 949455"/>
              <a:gd name="connsiteX21" fmla="*/ 51759 w 3226279"/>
              <a:gd name="connsiteY21" fmla="*/ 35055 h 949455"/>
              <a:gd name="connsiteX22" fmla="*/ 0 w 3226279"/>
              <a:gd name="connsiteY22" fmla="*/ 52308 h 949455"/>
              <a:gd name="connsiteX23" fmla="*/ 138023 w 3226279"/>
              <a:gd name="connsiteY23" fmla="*/ 155825 h 949455"/>
              <a:gd name="connsiteX24" fmla="*/ 224287 w 3226279"/>
              <a:gd name="connsiteY24" fmla="*/ 190331 h 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6279" h="949455">
                <a:moveTo>
                  <a:pt x="3226279" y="949455"/>
                </a:moveTo>
                <a:cubicBezTo>
                  <a:pt x="3197524" y="937953"/>
                  <a:pt x="3163162" y="935525"/>
                  <a:pt x="3140015" y="914950"/>
                </a:cubicBezTo>
                <a:cubicBezTo>
                  <a:pt x="3109019" y="887398"/>
                  <a:pt x="3094008" y="845939"/>
                  <a:pt x="3071004" y="811433"/>
                </a:cubicBezTo>
                <a:lnTo>
                  <a:pt x="3001992" y="707916"/>
                </a:lnTo>
                <a:cubicBezTo>
                  <a:pt x="2977984" y="671904"/>
                  <a:pt x="2943252" y="617729"/>
                  <a:pt x="2915728" y="587146"/>
                </a:cubicBezTo>
                <a:cubicBezTo>
                  <a:pt x="2883084" y="550875"/>
                  <a:pt x="2852813" y="510698"/>
                  <a:pt x="2812211" y="483629"/>
                </a:cubicBezTo>
                <a:cubicBezTo>
                  <a:pt x="2794958" y="472127"/>
                  <a:pt x="2777326" y="461175"/>
                  <a:pt x="2760453" y="449123"/>
                </a:cubicBezTo>
                <a:cubicBezTo>
                  <a:pt x="2737055" y="432410"/>
                  <a:pt x="2717161" y="410224"/>
                  <a:pt x="2691442" y="397365"/>
                </a:cubicBezTo>
                <a:cubicBezTo>
                  <a:pt x="2636772" y="370030"/>
                  <a:pt x="2576701" y="362117"/>
                  <a:pt x="2518913" y="345606"/>
                </a:cubicBezTo>
                <a:cubicBezTo>
                  <a:pt x="2426498" y="319201"/>
                  <a:pt x="2486802" y="323937"/>
                  <a:pt x="2346385" y="293848"/>
                </a:cubicBezTo>
                <a:cubicBezTo>
                  <a:pt x="2306622" y="285328"/>
                  <a:pt x="2265872" y="282346"/>
                  <a:pt x="2225615" y="276595"/>
                </a:cubicBezTo>
                <a:cubicBezTo>
                  <a:pt x="2105593" y="228586"/>
                  <a:pt x="2168717" y="251877"/>
                  <a:pt x="2035834" y="207583"/>
                </a:cubicBezTo>
                <a:lnTo>
                  <a:pt x="1984075" y="190331"/>
                </a:lnTo>
                <a:cubicBezTo>
                  <a:pt x="1966822" y="184580"/>
                  <a:pt x="1950255" y="176068"/>
                  <a:pt x="1932317" y="173078"/>
                </a:cubicBezTo>
                <a:cubicBezTo>
                  <a:pt x="1863306" y="161576"/>
                  <a:pt x="1793888" y="152293"/>
                  <a:pt x="1725283" y="138572"/>
                </a:cubicBezTo>
                <a:cubicBezTo>
                  <a:pt x="1696528" y="132821"/>
                  <a:pt x="1667897" y="126415"/>
                  <a:pt x="1639019" y="121319"/>
                </a:cubicBezTo>
                <a:cubicBezTo>
                  <a:pt x="1570120" y="109161"/>
                  <a:pt x="1500750" y="99707"/>
                  <a:pt x="1431985" y="86814"/>
                </a:cubicBezTo>
                <a:cubicBezTo>
                  <a:pt x="1408679" y="82444"/>
                  <a:pt x="1386478" y="72695"/>
                  <a:pt x="1362974" y="69561"/>
                </a:cubicBezTo>
                <a:cubicBezTo>
                  <a:pt x="1023495" y="24297"/>
                  <a:pt x="182783" y="35801"/>
                  <a:pt x="138023" y="35055"/>
                </a:cubicBezTo>
                <a:cubicBezTo>
                  <a:pt x="161027" y="29304"/>
                  <a:pt x="196430" y="39010"/>
                  <a:pt x="207034" y="17802"/>
                </a:cubicBezTo>
                <a:cubicBezTo>
                  <a:pt x="215167" y="1536"/>
                  <a:pt x="173350" y="-1458"/>
                  <a:pt x="155275" y="550"/>
                </a:cubicBezTo>
                <a:cubicBezTo>
                  <a:pt x="119126" y="4567"/>
                  <a:pt x="86264" y="23553"/>
                  <a:pt x="51759" y="35055"/>
                </a:cubicBezTo>
                <a:lnTo>
                  <a:pt x="0" y="52308"/>
                </a:lnTo>
                <a:cubicBezTo>
                  <a:pt x="46008" y="86814"/>
                  <a:pt x="83465" y="137639"/>
                  <a:pt x="138023" y="155825"/>
                </a:cubicBezTo>
                <a:cubicBezTo>
                  <a:pt x="201981" y="177145"/>
                  <a:pt x="173515" y="164945"/>
                  <a:pt x="224287" y="190331"/>
                </a:cubicBezTo>
              </a:path>
            </a:pathLst>
          </a:custGeom>
          <a:noFill/>
          <a:ln w="38100">
            <a:solidFill>
              <a:srgbClr val="033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61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F7B58-518E-674D-876C-B0B28500E963}"/>
              </a:ext>
            </a:extLst>
          </p:cNvPr>
          <p:cNvSpPr/>
          <p:nvPr/>
        </p:nvSpPr>
        <p:spPr>
          <a:xfrm>
            <a:off x="431321" y="1923016"/>
            <a:ext cx="489102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386BEF24-0DD8-6641-B03D-60E2612A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325" y="2545168"/>
            <a:ext cx="2963529" cy="156963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block. </a:t>
            </a:r>
            <a:r>
              <a:rPr lang="en-US" sz="2200" dirty="0">
                <a:latin typeface="DejaVu Serif" charset="0"/>
              </a:rPr>
              <a:t>Python requires that code blocks be indented one level.</a:t>
            </a:r>
            <a:endParaRPr lang="en-US" sz="2200" b="1" dirty="0">
              <a:latin typeface="DejaVu Serif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AAB513D-13FE-B140-8F49-80A68F17ABFE}"/>
              </a:ext>
            </a:extLst>
          </p:cNvPr>
          <p:cNvSpPr/>
          <p:nvPr/>
        </p:nvSpPr>
        <p:spPr>
          <a:xfrm>
            <a:off x="831656" y="1794277"/>
            <a:ext cx="2618910" cy="2846734"/>
          </a:xfrm>
          <a:custGeom>
            <a:avLst/>
            <a:gdLst>
              <a:gd name="connsiteX0" fmla="*/ 2394623 w 2618910"/>
              <a:gd name="connsiteY0" fmla="*/ 138040 h 2846734"/>
              <a:gd name="connsiteX1" fmla="*/ 2239348 w 2618910"/>
              <a:gd name="connsiteY1" fmla="*/ 103534 h 2846734"/>
              <a:gd name="connsiteX2" fmla="*/ 2118578 w 2618910"/>
              <a:gd name="connsiteY2" fmla="*/ 51776 h 2846734"/>
              <a:gd name="connsiteX3" fmla="*/ 1997808 w 2618910"/>
              <a:gd name="connsiteY3" fmla="*/ 34523 h 2846734"/>
              <a:gd name="connsiteX4" fmla="*/ 1721763 w 2618910"/>
              <a:gd name="connsiteY4" fmla="*/ 17 h 2846734"/>
              <a:gd name="connsiteX5" fmla="*/ 703846 w 2618910"/>
              <a:gd name="connsiteY5" fmla="*/ 17270 h 2846734"/>
              <a:gd name="connsiteX6" fmla="*/ 514065 w 2618910"/>
              <a:gd name="connsiteY6" fmla="*/ 34523 h 2846734"/>
              <a:gd name="connsiteX7" fmla="*/ 307031 w 2618910"/>
              <a:gd name="connsiteY7" fmla="*/ 86281 h 2846734"/>
              <a:gd name="connsiteX8" fmla="*/ 203514 w 2618910"/>
              <a:gd name="connsiteY8" fmla="*/ 103534 h 2846734"/>
              <a:gd name="connsiteX9" fmla="*/ 134502 w 2618910"/>
              <a:gd name="connsiteY9" fmla="*/ 120787 h 2846734"/>
              <a:gd name="connsiteX10" fmla="*/ 30986 w 2618910"/>
              <a:gd name="connsiteY10" fmla="*/ 155293 h 2846734"/>
              <a:gd name="connsiteX11" fmla="*/ 30986 w 2618910"/>
              <a:gd name="connsiteY11" fmla="*/ 586614 h 2846734"/>
              <a:gd name="connsiteX12" fmla="*/ 48238 w 2618910"/>
              <a:gd name="connsiteY12" fmla="*/ 793648 h 2846734"/>
              <a:gd name="connsiteX13" fmla="*/ 82744 w 2618910"/>
              <a:gd name="connsiteY13" fmla="*/ 1449255 h 2846734"/>
              <a:gd name="connsiteX14" fmla="*/ 65491 w 2618910"/>
              <a:gd name="connsiteY14" fmla="*/ 2329149 h 2846734"/>
              <a:gd name="connsiteX15" fmla="*/ 65491 w 2618910"/>
              <a:gd name="connsiteY15" fmla="*/ 2760470 h 2846734"/>
              <a:gd name="connsiteX16" fmla="*/ 134502 w 2618910"/>
              <a:gd name="connsiteY16" fmla="*/ 2777723 h 2846734"/>
              <a:gd name="connsiteX17" fmla="*/ 238019 w 2618910"/>
              <a:gd name="connsiteY17" fmla="*/ 2812229 h 2846734"/>
              <a:gd name="connsiteX18" fmla="*/ 600329 w 2618910"/>
              <a:gd name="connsiteY18" fmla="*/ 2846734 h 2846734"/>
              <a:gd name="connsiteX19" fmla="*/ 2239348 w 2618910"/>
              <a:gd name="connsiteY19" fmla="*/ 2829481 h 2846734"/>
              <a:gd name="connsiteX20" fmla="*/ 2308359 w 2618910"/>
              <a:gd name="connsiteY20" fmla="*/ 2794976 h 2846734"/>
              <a:gd name="connsiteX21" fmla="*/ 2377370 w 2618910"/>
              <a:gd name="connsiteY21" fmla="*/ 2777723 h 2846734"/>
              <a:gd name="connsiteX22" fmla="*/ 2532646 w 2618910"/>
              <a:gd name="connsiteY22" fmla="*/ 2656953 h 2846734"/>
              <a:gd name="connsiteX23" fmla="*/ 2549899 w 2618910"/>
              <a:gd name="connsiteY23" fmla="*/ 2553436 h 2846734"/>
              <a:gd name="connsiteX24" fmla="*/ 2584404 w 2618910"/>
              <a:gd name="connsiteY24" fmla="*/ 2346402 h 2846734"/>
              <a:gd name="connsiteX25" fmla="*/ 2618910 w 2618910"/>
              <a:gd name="connsiteY25" fmla="*/ 1828817 h 2846734"/>
              <a:gd name="connsiteX26" fmla="*/ 2601657 w 2618910"/>
              <a:gd name="connsiteY26" fmla="*/ 552108 h 2846734"/>
              <a:gd name="connsiteX27" fmla="*/ 2567152 w 2618910"/>
              <a:gd name="connsiteY27" fmla="*/ 500349 h 2846734"/>
              <a:gd name="connsiteX28" fmla="*/ 2498140 w 2618910"/>
              <a:gd name="connsiteY28" fmla="*/ 379580 h 2846734"/>
              <a:gd name="connsiteX29" fmla="*/ 2377370 w 2618910"/>
              <a:gd name="connsiteY29" fmla="*/ 276063 h 2846734"/>
              <a:gd name="connsiteX30" fmla="*/ 2342865 w 2618910"/>
              <a:gd name="connsiteY30" fmla="*/ 224304 h 2846734"/>
              <a:gd name="connsiteX31" fmla="*/ 2222095 w 2618910"/>
              <a:gd name="connsiteY31" fmla="*/ 155293 h 2846734"/>
              <a:gd name="connsiteX32" fmla="*/ 2204842 w 2618910"/>
              <a:gd name="connsiteY32" fmla="*/ 86281 h 2846734"/>
              <a:gd name="connsiteX33" fmla="*/ 2187589 w 2618910"/>
              <a:gd name="connsiteY33" fmla="*/ 34523 h 2846734"/>
              <a:gd name="connsiteX34" fmla="*/ 2187589 w 2618910"/>
              <a:gd name="connsiteY34" fmla="*/ 17 h 284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18910" h="2846734">
                <a:moveTo>
                  <a:pt x="2394623" y="138040"/>
                </a:moveTo>
                <a:cubicBezTo>
                  <a:pt x="2371197" y="133355"/>
                  <a:pt x="2267195" y="113977"/>
                  <a:pt x="2239348" y="103534"/>
                </a:cubicBezTo>
                <a:cubicBezTo>
                  <a:pt x="2175225" y="79488"/>
                  <a:pt x="2179776" y="64016"/>
                  <a:pt x="2118578" y="51776"/>
                </a:cubicBezTo>
                <a:cubicBezTo>
                  <a:pt x="2078702" y="43801"/>
                  <a:pt x="2038065" y="40274"/>
                  <a:pt x="1997808" y="34523"/>
                </a:cubicBezTo>
                <a:cubicBezTo>
                  <a:pt x="1888483" y="-1919"/>
                  <a:pt x="1908240" y="17"/>
                  <a:pt x="1721763" y="17"/>
                </a:cubicBezTo>
                <a:cubicBezTo>
                  <a:pt x="1382409" y="17"/>
                  <a:pt x="1043152" y="11519"/>
                  <a:pt x="703846" y="17270"/>
                </a:cubicBezTo>
                <a:cubicBezTo>
                  <a:pt x="640586" y="23021"/>
                  <a:pt x="577096" y="26644"/>
                  <a:pt x="514065" y="34523"/>
                </a:cubicBezTo>
                <a:cubicBezTo>
                  <a:pt x="422832" y="45927"/>
                  <a:pt x="404476" y="63794"/>
                  <a:pt x="307031" y="86281"/>
                </a:cubicBezTo>
                <a:cubicBezTo>
                  <a:pt x="272945" y="94147"/>
                  <a:pt x="237816" y="96673"/>
                  <a:pt x="203514" y="103534"/>
                </a:cubicBezTo>
                <a:cubicBezTo>
                  <a:pt x="180262" y="108184"/>
                  <a:pt x="157214" y="113973"/>
                  <a:pt x="134502" y="120787"/>
                </a:cubicBezTo>
                <a:cubicBezTo>
                  <a:pt x="99664" y="131238"/>
                  <a:pt x="30986" y="155293"/>
                  <a:pt x="30986" y="155293"/>
                </a:cubicBezTo>
                <a:cubicBezTo>
                  <a:pt x="-25670" y="325256"/>
                  <a:pt x="8388" y="202441"/>
                  <a:pt x="30986" y="586614"/>
                </a:cubicBezTo>
                <a:cubicBezTo>
                  <a:pt x="35052" y="655745"/>
                  <a:pt x="44397" y="724504"/>
                  <a:pt x="48238" y="793648"/>
                </a:cubicBezTo>
                <a:cubicBezTo>
                  <a:pt x="99765" y="1721150"/>
                  <a:pt x="37585" y="817040"/>
                  <a:pt x="82744" y="1449255"/>
                </a:cubicBezTo>
                <a:cubicBezTo>
                  <a:pt x="76993" y="1742553"/>
                  <a:pt x="75430" y="2035963"/>
                  <a:pt x="65491" y="2329149"/>
                </a:cubicBezTo>
                <a:cubicBezTo>
                  <a:pt x="59016" y="2520158"/>
                  <a:pt x="-2909" y="2514231"/>
                  <a:pt x="65491" y="2760470"/>
                </a:cubicBezTo>
                <a:cubicBezTo>
                  <a:pt x="71837" y="2783317"/>
                  <a:pt x="111790" y="2770909"/>
                  <a:pt x="134502" y="2777723"/>
                </a:cubicBezTo>
                <a:cubicBezTo>
                  <a:pt x="169340" y="2788175"/>
                  <a:pt x="201869" y="2808213"/>
                  <a:pt x="238019" y="2812229"/>
                </a:cubicBezTo>
                <a:cubicBezTo>
                  <a:pt x="462122" y="2837128"/>
                  <a:pt x="341398" y="2825156"/>
                  <a:pt x="600329" y="2846734"/>
                </a:cubicBezTo>
                <a:lnTo>
                  <a:pt x="2239348" y="2829481"/>
                </a:lnTo>
                <a:cubicBezTo>
                  <a:pt x="2265055" y="2828702"/>
                  <a:pt x="2284278" y="2804006"/>
                  <a:pt x="2308359" y="2794976"/>
                </a:cubicBezTo>
                <a:cubicBezTo>
                  <a:pt x="2330561" y="2786650"/>
                  <a:pt x="2354366" y="2783474"/>
                  <a:pt x="2377370" y="2777723"/>
                </a:cubicBezTo>
                <a:cubicBezTo>
                  <a:pt x="2501189" y="2695178"/>
                  <a:pt x="2451563" y="2738036"/>
                  <a:pt x="2532646" y="2656953"/>
                </a:cubicBezTo>
                <a:cubicBezTo>
                  <a:pt x="2538397" y="2622447"/>
                  <a:pt x="2543641" y="2587853"/>
                  <a:pt x="2549899" y="2553436"/>
                </a:cubicBezTo>
                <a:cubicBezTo>
                  <a:pt x="2568637" y="2450376"/>
                  <a:pt x="2572005" y="2464196"/>
                  <a:pt x="2584404" y="2346402"/>
                </a:cubicBezTo>
                <a:cubicBezTo>
                  <a:pt x="2602661" y="2172959"/>
                  <a:pt x="2609203" y="2003542"/>
                  <a:pt x="2618910" y="1828817"/>
                </a:cubicBezTo>
                <a:cubicBezTo>
                  <a:pt x="2613159" y="1403247"/>
                  <a:pt x="2618226" y="977394"/>
                  <a:pt x="2601657" y="552108"/>
                </a:cubicBezTo>
                <a:cubicBezTo>
                  <a:pt x="2600850" y="531388"/>
                  <a:pt x="2576425" y="518895"/>
                  <a:pt x="2567152" y="500349"/>
                </a:cubicBezTo>
                <a:cubicBezTo>
                  <a:pt x="2517120" y="400283"/>
                  <a:pt x="2598262" y="496389"/>
                  <a:pt x="2498140" y="379580"/>
                </a:cubicBezTo>
                <a:cubicBezTo>
                  <a:pt x="2454882" y="329112"/>
                  <a:pt x="2431923" y="316977"/>
                  <a:pt x="2377370" y="276063"/>
                </a:cubicBezTo>
                <a:cubicBezTo>
                  <a:pt x="2365868" y="258810"/>
                  <a:pt x="2360868" y="234592"/>
                  <a:pt x="2342865" y="224304"/>
                </a:cubicBezTo>
                <a:cubicBezTo>
                  <a:pt x="2193627" y="139024"/>
                  <a:pt x="2303019" y="276677"/>
                  <a:pt x="2222095" y="155293"/>
                </a:cubicBezTo>
                <a:cubicBezTo>
                  <a:pt x="2216344" y="132289"/>
                  <a:pt x="2211356" y="109081"/>
                  <a:pt x="2204842" y="86281"/>
                </a:cubicBezTo>
                <a:cubicBezTo>
                  <a:pt x="2199846" y="68795"/>
                  <a:pt x="2191156" y="52356"/>
                  <a:pt x="2187589" y="34523"/>
                </a:cubicBezTo>
                <a:cubicBezTo>
                  <a:pt x="2185333" y="23244"/>
                  <a:pt x="2187589" y="11519"/>
                  <a:pt x="2187589" y="17"/>
                </a:cubicBezTo>
              </a:path>
            </a:pathLst>
          </a:custGeom>
          <a:noFill/>
          <a:ln w="38100">
            <a:solidFill>
              <a:srgbClr val="033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New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make new commands (or </a:t>
            </a:r>
            <a:r>
              <a:rPr lang="en-US" b="1" dirty="0"/>
              <a:t>functions</a:t>
            </a:r>
            <a:r>
              <a:rPr lang="en-US" dirty="0"/>
              <a:t>) for Karel.  This lets us </a:t>
            </a:r>
            <a:r>
              <a:rPr lang="en-US" i="1" dirty="0"/>
              <a:t>decompose</a:t>
            </a:r>
            <a:r>
              <a:rPr lang="en-US" dirty="0"/>
              <a:t> our program into smaller pieces that are easier to understand.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48006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turn_right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98812" y="2718636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6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3625836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b="1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D8635-A404-FA4D-B189-F32F8280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2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put 100 beepers down on a corner.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1435" y="2286000"/>
            <a:ext cx="5609130" cy="4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0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Plus, it’s difficult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45290" y="1447800"/>
            <a:ext cx="5325093" cy="42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0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for</a:t>
            </a:r>
            <a:r>
              <a:rPr lang="en-US" sz="2600" dirty="0"/>
              <a:t> loop: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</a:t>
            </a:r>
            <a:r>
              <a:rPr lang="en-US" b="1" i="1" dirty="0"/>
              <a:t>count</a:t>
            </a:r>
            <a:r>
              <a:rPr lang="en-US" dirty="0"/>
              <a:t> times.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0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range(100):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 and is easier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0059" y="1295400"/>
            <a:ext cx="5864741" cy="47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5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D27-504D-5640-BAA4-ADFB6D0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Indentation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4D337B-C75C-254D-9B4E-3D83F2163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223963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</a:t>
            </a:r>
            <a:r>
              <a:rPr lang="en-US" altLang="en-US" b="1" i="1" u="sng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count</a:t>
            </a:r>
            <a:r>
              <a:rPr lang="en-US" altLang="en-US" b="1" dirty="0">
                <a:latin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i="1" dirty="0">
                <a:latin typeface="Times New Roman" panose="02020603050405020304" pitchFamily="18" charset="0"/>
              </a:rPr>
              <a:t>		    statements</a:t>
            </a:r>
            <a:r>
              <a:rPr lang="en-US" altLang="en-US" b="1" dirty="0">
                <a:latin typeface="Courier New" panose="02070309020205020404" pitchFamily="49" charset="0"/>
              </a:rPr>
              <a:t> 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turn_right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range(3):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turn_left</a:t>
            </a:r>
            <a:r>
              <a:rPr lang="en-US" altLang="en-US" b="1" dirty="0">
                <a:latin typeface="Courier New" panose="02070309020205020404" pitchFamily="49" charset="0"/>
              </a:rPr>
              <a:t>()	 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1D8CB-2A6F-B14F-9371-55F884CE3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3429000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F0CD6A15-2A1A-774B-A199-DFC9FB90EA4D}"/>
              </a:ext>
            </a:extLst>
          </p:cNvPr>
          <p:cNvSpPr/>
          <p:nvPr/>
        </p:nvSpPr>
        <p:spPr>
          <a:xfrm>
            <a:off x="685800" y="396240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40AEE03-1581-2441-9A0B-FE571A521E37}"/>
              </a:ext>
            </a:extLst>
          </p:cNvPr>
          <p:cNvSpPr/>
          <p:nvPr/>
        </p:nvSpPr>
        <p:spPr>
          <a:xfrm>
            <a:off x="1600200" y="4343400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AF7B87AA-7AA6-6640-B71A-F79748D38526}"/>
              </a:ext>
            </a:extLst>
          </p:cNvPr>
          <p:cNvSpPr/>
          <p:nvPr/>
        </p:nvSpPr>
        <p:spPr>
          <a:xfrm>
            <a:off x="762000" y="207302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1D22F-BAEB-1F4A-A4B4-8A57ED16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1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6900" y="3200400"/>
            <a:ext cx="8458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x-none" sz="7000" dirty="0" err="1">
                <a:hlinkClick r:id="rId3"/>
              </a:rPr>
              <a:t>online.csbridge.org</a:t>
            </a:r>
            <a:r>
              <a:rPr lang="en-US" altLang="x-none" sz="7000" dirty="0">
                <a:hlinkClick r:id="rId3"/>
              </a:rPr>
              <a:t> </a:t>
            </a:r>
            <a:endParaRPr lang="en-US" altLang="x-none" sz="7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A997C2F-8FA2-0245-B5FD-5D4FD96B0459}"/>
              </a:ext>
            </a:extLst>
          </p:cNvPr>
          <p:cNvSpPr/>
          <p:nvPr/>
        </p:nvSpPr>
        <p:spPr>
          <a:xfrm rot="3444365">
            <a:off x="2407552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0BC55D-0004-4246-B0AE-B579738689C8}"/>
              </a:ext>
            </a:extLst>
          </p:cNvPr>
          <p:cNvSpPr/>
          <p:nvPr/>
        </p:nvSpPr>
        <p:spPr>
          <a:xfrm rot="5992403">
            <a:off x="5074865" y="2129719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446E6D-9ED1-634A-8B50-B7280D9288F8}"/>
              </a:ext>
            </a:extLst>
          </p:cNvPr>
          <p:cNvSpPr/>
          <p:nvPr/>
        </p:nvSpPr>
        <p:spPr>
          <a:xfrm rot="7639147">
            <a:off x="9334500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5CC551-B0A2-2A4C-BE83-63E6E20456B7}"/>
              </a:ext>
            </a:extLst>
          </p:cNvPr>
          <p:cNvSpPr/>
          <p:nvPr/>
        </p:nvSpPr>
        <p:spPr>
          <a:xfrm rot="17450589">
            <a:off x="4902340" y="4722843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06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  <a:p>
            <a:r>
              <a:rPr lang="en-US" dirty="0"/>
              <a:t>We hope you will be able to get set up if you aren’t already, and complete at least collect newspaper Karel.  Have fun!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1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2CDB9-A79D-CA4D-9B38-E5E365DEC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Extra: Beeper Square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E2874B-26ED-C94E-9BDD-7EC10B0F9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9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B572E214-6737-E043-BD0F-F11E11154FAB}"/>
              </a:ext>
            </a:extLst>
          </p:cNvPr>
          <p:cNvSpPr/>
          <p:nvPr/>
        </p:nvSpPr>
        <p:spPr>
          <a:xfrm>
            <a:off x="690466" y="1775530"/>
            <a:ext cx="653143" cy="154616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2E4F942-5D0E-7245-A5BB-8CF77677B3E5}"/>
              </a:ext>
            </a:extLst>
          </p:cNvPr>
          <p:cNvSpPr/>
          <p:nvPr/>
        </p:nvSpPr>
        <p:spPr>
          <a:xfrm>
            <a:off x="1404058" y="2159463"/>
            <a:ext cx="611353" cy="116223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653144" y="1360049"/>
            <a:ext cx="2105918" cy="5306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21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19850" y="1816260"/>
            <a:ext cx="3175950" cy="390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3648832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8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0865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14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8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4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84F4-6927-5C44-92A7-404BCF02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185-63E8-E042-8120-CC4B91B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a website called Ed for asking and answering questions.</a:t>
            </a:r>
          </a:p>
          <a:p>
            <a:r>
              <a:rPr lang="en-US" dirty="0"/>
              <a:t>You can post questions there, and we or other students can answer them.</a:t>
            </a:r>
          </a:p>
          <a:p>
            <a:r>
              <a:rPr lang="en-US" dirty="0"/>
              <a:t>If you haven’t already, check your email for your invite to join Ed.</a:t>
            </a:r>
          </a:p>
          <a:p>
            <a:r>
              <a:rPr lang="en-US" b="1" dirty="0"/>
              <a:t>2 Ed Groups:</a:t>
            </a:r>
            <a:endParaRPr lang="en-US" dirty="0"/>
          </a:p>
          <a:p>
            <a:pPr lvl="1"/>
            <a:r>
              <a:rPr lang="en-US" b="1" dirty="0"/>
              <a:t>CS Bridge (main group)</a:t>
            </a:r>
          </a:p>
          <a:p>
            <a:pPr lvl="1"/>
            <a:r>
              <a:rPr lang="en-US" b="1" dirty="0"/>
              <a:t>Your Section</a:t>
            </a:r>
          </a:p>
        </p:txBody>
      </p:sp>
    </p:spTree>
    <p:extLst>
      <p:ext uri="{BB962C8B-B14F-4D97-AF65-F5344CB8AC3E}">
        <p14:creationId xmlns:p14="http://schemas.microsoft.com/office/powerpoint/2010/main" val="815874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  <p:sp>
        <p:nvSpPr>
          <p:cNvPr id="22" name="Rectangle: Rounded Corners 22">
            <a:extLst>
              <a:ext uri="{FF2B5EF4-FFF2-40B4-BE49-F238E27FC236}">
                <a16:creationId xmlns:a16="http://schemas.microsoft.com/office/drawing/2014/main" id="{E92121AD-33E1-3944-B19E-9F636C78A982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5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4493628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04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8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E39740F-B94E-8F47-A41F-A293743771CA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0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8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02665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5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1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F2FABDC-A93D-7A45-A5E8-40E4B842209D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5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95C-D4BA-E941-9074-EA0A629F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World</a:t>
            </a:r>
          </a:p>
        </p:txBody>
      </p:sp>
      <p:pic>
        <p:nvPicPr>
          <p:cNvPr id="3" name="Picture 2" descr="Screen Shot 2014-06-16 at 12.06.11 AM.png">
            <a:extLst>
              <a:ext uri="{FF2B5EF4-FFF2-40B4-BE49-F238E27FC236}">
                <a16:creationId xmlns:a16="http://schemas.microsoft.com/office/drawing/2014/main" id="{89F254C9-0152-A24A-ABC1-90011235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592" b="9075"/>
          <a:stretch/>
        </p:blipFill>
        <p:spPr>
          <a:xfrm>
            <a:off x="0" y="1143001"/>
            <a:ext cx="12192000" cy="5715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A49E77-F18E-A549-9950-A3AEBDCE7BAB}"/>
              </a:ext>
            </a:extLst>
          </p:cNvPr>
          <p:cNvSpPr/>
          <p:nvPr/>
        </p:nvSpPr>
        <p:spPr>
          <a:xfrm>
            <a:off x="2667000" y="24384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68BA0-F45F-3B49-99A0-4D0D9561531E}"/>
              </a:ext>
            </a:extLst>
          </p:cNvPr>
          <p:cNvSpPr/>
          <p:nvPr/>
        </p:nvSpPr>
        <p:spPr>
          <a:xfrm>
            <a:off x="9601200" y="15240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6CB6-5833-0841-9D13-F2A7F64FFBBE}"/>
              </a:ext>
            </a:extLst>
          </p:cNvPr>
          <p:cNvSpPr/>
          <p:nvPr/>
        </p:nvSpPr>
        <p:spPr>
          <a:xfrm>
            <a:off x="10287000" y="2264435"/>
            <a:ext cx="990600" cy="478765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3F7912-FF1C-EC42-BCAC-5A1A63910D07}"/>
              </a:ext>
            </a:extLst>
          </p:cNvPr>
          <p:cNvSpPr/>
          <p:nvPr/>
        </p:nvSpPr>
        <p:spPr>
          <a:xfrm>
            <a:off x="5004848" y="2329852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6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909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4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4D2315-6302-4C4D-BE22-9AB4B340815C}"/>
              </a:ext>
            </a:extLst>
          </p:cNvPr>
          <p:cNvSpPr txBox="1"/>
          <p:nvPr/>
        </p:nvSpPr>
        <p:spPr>
          <a:xfrm rot="20654514">
            <a:off x="6170098" y="4027360"/>
            <a:ext cx="226340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Done!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7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86EF-F6C4-D144-9B1A-12080F7C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825" y="1828800"/>
            <a:ext cx="4070350" cy="407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79471" y="5903632"/>
            <a:ext cx="2033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Nick.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6947</TotalTime>
  <Words>2830</Words>
  <Application>Microsoft Macintosh PowerPoint</Application>
  <PresentationFormat>Widescreen</PresentationFormat>
  <Paragraphs>851</Paragraphs>
  <Slides>81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5" baseType="lpstr">
      <vt:lpstr>Andale Mono</vt:lpstr>
      <vt:lpstr>Arial</vt:lpstr>
      <vt:lpstr>Calibri</vt:lpstr>
      <vt:lpstr>Consolas</vt:lpstr>
      <vt:lpstr>Courier</vt:lpstr>
      <vt:lpstr>Courier New</vt:lpstr>
      <vt:lpstr>DejaVu Serif</vt:lpstr>
      <vt:lpstr>Purisa</vt:lpstr>
      <vt:lpstr>Tahoma</vt:lpstr>
      <vt:lpstr>Times</vt:lpstr>
      <vt:lpstr>Times New Roman</vt:lpstr>
      <vt:lpstr>Ubuntu Mono</vt:lpstr>
      <vt:lpstr>Verdana</vt:lpstr>
      <vt:lpstr>1_Default Design</vt:lpstr>
      <vt:lpstr>CS Bridge, Lecture 1 Welcome to CS Bridge!</vt:lpstr>
      <vt:lpstr>Lecture Plan</vt:lpstr>
      <vt:lpstr>CS Bridge on Zoom</vt:lpstr>
      <vt:lpstr>Lecture Plan</vt:lpstr>
      <vt:lpstr>Welcome to CS Bridge!</vt:lpstr>
      <vt:lpstr>Course Website</vt:lpstr>
      <vt:lpstr>Ed Forum</vt:lpstr>
      <vt:lpstr>Bridging The World</vt:lpstr>
      <vt:lpstr>Nice to meet you!</vt:lpstr>
      <vt:lpstr>Nice to meet you!</vt:lpstr>
      <vt:lpstr>Nice to meet you!</vt:lpstr>
      <vt:lpstr>Nice to meet you!</vt:lpstr>
      <vt:lpstr>Section Leader</vt:lpstr>
      <vt:lpstr>What Will We Learn?</vt:lpstr>
      <vt:lpstr>Breakout</vt:lpstr>
      <vt:lpstr>Prerequisites</vt:lpstr>
      <vt:lpstr>Art Of Computer Science</vt:lpstr>
      <vt:lpstr>The Joy Of Building</vt:lpstr>
      <vt:lpstr>The Joy Of Building</vt:lpstr>
      <vt:lpstr>Strive For Everyone To Succeed</vt:lpstr>
      <vt:lpstr>CS Bridge Structure – Learn By Doing</vt:lpstr>
      <vt:lpstr>The Website Tells You Where To Go!</vt:lpstr>
      <vt:lpstr>Lecture Plan</vt:lpstr>
      <vt:lpstr>Meet Karel the Robot!</vt:lpstr>
      <vt:lpstr>Meet Karel the Robot!</vt:lpstr>
      <vt:lpstr>Meet Karel the Robot!</vt:lpstr>
      <vt:lpstr>Karel's World</vt:lpstr>
      <vt:lpstr>Karel's World</vt:lpstr>
      <vt:lpstr>Karel's World</vt:lpstr>
      <vt:lpstr>Karel's World</vt:lpstr>
      <vt:lpstr>Streets (rows)</vt:lpstr>
      <vt:lpstr>Avenues (columns)</vt:lpstr>
      <vt:lpstr>Corners (locations)</vt:lpstr>
      <vt:lpstr>Walls</vt:lpstr>
      <vt:lpstr>Beepers</vt:lpstr>
      <vt:lpstr>Karel Knows 4 Commands</vt:lpstr>
      <vt:lpstr>Karel Knows 4 Commands</vt:lpstr>
      <vt:lpstr>Commands: move</vt:lpstr>
      <vt:lpstr>Commands: move</vt:lpstr>
      <vt:lpstr>Commands: turn_left</vt:lpstr>
      <vt:lpstr>Commands: turn_left</vt:lpstr>
      <vt:lpstr>Commands: pick_beeper</vt:lpstr>
      <vt:lpstr>Commands: pick_beeper</vt:lpstr>
      <vt:lpstr>Commands: put_beeper</vt:lpstr>
      <vt:lpstr>Commands: put_beeper</vt:lpstr>
      <vt:lpstr>Our First Karel Program</vt:lpstr>
      <vt:lpstr>Our First Karel Program</vt:lpstr>
      <vt:lpstr>PowerPoint Presentation</vt:lpstr>
      <vt:lpstr>Anatomy Of A Program</vt:lpstr>
      <vt:lpstr>Anatomy Of A Program</vt:lpstr>
      <vt:lpstr>Anatomy Of A Program</vt:lpstr>
      <vt:lpstr>Defining New Commands</vt:lpstr>
      <vt:lpstr>Lecture Plan</vt:lpstr>
      <vt:lpstr>For Loops</vt:lpstr>
      <vt:lpstr>For Loops</vt:lpstr>
      <vt:lpstr>For Loops</vt:lpstr>
      <vt:lpstr>For Loops</vt:lpstr>
      <vt:lpstr>For Loops and Indentation</vt:lpstr>
      <vt:lpstr>Lecture Recap</vt:lpstr>
      <vt:lpstr>Welcome to CS Bridge!</vt:lpstr>
      <vt:lpstr>What’s Next?</vt:lpstr>
      <vt:lpstr>Extra: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695</cp:revision>
  <cp:lastPrinted>2017-06-26T08:05:25Z</cp:lastPrinted>
  <dcterms:created xsi:type="dcterms:W3CDTF">2008-06-28T20:57:21Z</dcterms:created>
  <dcterms:modified xsi:type="dcterms:W3CDTF">2020-08-04T21:38:48Z</dcterms:modified>
</cp:coreProperties>
</file>